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3" r:id="rId2"/>
    <p:sldId id="256" r:id="rId3"/>
    <p:sldId id="258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58"/>
    <p:restoredTop sz="94737"/>
  </p:normalViewPr>
  <p:slideViewPr>
    <p:cSldViewPr snapToGrid="0" snapToObjects="1">
      <p:cViewPr varScale="1">
        <p:scale>
          <a:sx n="53" d="100"/>
          <a:sy n="53" d="100"/>
        </p:scale>
        <p:origin x="36" y="7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00F13-ABC6-F343-9DEC-E2A7F9B0C802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58EB3-6C63-D247-9DFB-3B87E2B4F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3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testeeee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58EB3-6C63-D247-9DFB-3B87E2B4F3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55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8FF3-565B-6740-8618-C5CFFCB5821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4329-FA16-C144-84CC-79C171FC6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28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8FF3-565B-6740-8618-C5CFFCB5821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4329-FA16-C144-84CC-79C171FC6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711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8FF3-565B-6740-8618-C5CFFCB5821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4329-FA16-C144-84CC-79C171FC6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11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8FF3-565B-6740-8618-C5CFFCB5821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4329-FA16-C144-84CC-79C171FC6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33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8FF3-565B-6740-8618-C5CFFCB5821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4329-FA16-C144-84CC-79C171FC6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74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8FF3-565B-6740-8618-C5CFFCB5821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4329-FA16-C144-84CC-79C171FC6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98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8FF3-565B-6740-8618-C5CFFCB5821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4329-FA16-C144-84CC-79C171FC6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9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8FF3-565B-6740-8618-C5CFFCB5821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4329-FA16-C144-84CC-79C171FC6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056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8FF3-565B-6740-8618-C5CFFCB5821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4329-FA16-C144-84CC-79C171FC6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2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8FF3-565B-6740-8618-C5CFFCB5821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4329-FA16-C144-84CC-79C171FC6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58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8FF3-565B-6740-8618-C5CFFCB5821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4329-FA16-C144-84CC-79C171FC6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3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08FF3-565B-6740-8618-C5CFFCB5821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74329-FA16-C144-84CC-79C171FC6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9517" y="169123"/>
            <a:ext cx="89230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2">
                    <a:lumMod val="25000"/>
                  </a:schemeClr>
                </a:solidFill>
              </a:rPr>
              <a:t>REGISTERED NURSES </a:t>
            </a:r>
          </a:p>
          <a:p>
            <a:pPr algn="ctr"/>
            <a:r>
              <a:rPr lang="en-US" sz="3600" b="1" dirty="0">
                <a:solidFill>
                  <a:schemeClr val="bg2">
                    <a:lumMod val="25000"/>
                  </a:schemeClr>
                </a:solidFill>
              </a:rPr>
              <a:t>IN ORAL &amp; MAXILLOFACIAL SURGERY</a:t>
            </a:r>
            <a:br>
              <a:rPr lang="en-US" sz="36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3600" b="1" dirty="0">
                <a:solidFill>
                  <a:schemeClr val="bg2">
                    <a:lumMod val="25000"/>
                  </a:schemeClr>
                </a:solidFill>
              </a:rPr>
              <a:t>- The International Tooth Numbering System -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826" y="1923449"/>
            <a:ext cx="6502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39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0" y="474345"/>
            <a:ext cx="6096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0" u="sng" dirty="0">
                <a:effectLst/>
                <a:latin typeface="Arial Bold" charset="0"/>
                <a:ea typeface="ＭＳ 明朝" charset="-128"/>
                <a:cs typeface="Times New Roman" charset="0"/>
              </a:rPr>
              <a:t>Basic Terminology</a:t>
            </a:r>
            <a:endParaRPr lang="en-US" sz="2400" b="1" dirty="0">
              <a:effectLst/>
              <a:latin typeface="Arial Bold" charset="0"/>
              <a:ea typeface="ＭＳ 明朝" charset="-128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en-US" sz="2400" b="0" u="none" strike="noStrike" dirty="0">
                <a:effectLst/>
                <a:latin typeface="Arial Bold" charset="0"/>
                <a:ea typeface="ＭＳ 明朝" charset="-128"/>
                <a:cs typeface="Times New Roman" charset="0"/>
              </a:rPr>
              <a:t> </a:t>
            </a:r>
            <a:endParaRPr lang="en-US" sz="2400" b="1" dirty="0">
              <a:effectLst/>
              <a:latin typeface="Arial Bold" charset="0"/>
              <a:ea typeface="ＭＳ 明朝" charset="-128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effectLst/>
                <a:latin typeface="Arial" charset="0"/>
                <a:ea typeface="ＭＳ 明朝" charset="-128"/>
                <a:cs typeface="Times New Roman" charset="0"/>
              </a:rPr>
              <a:t>Permanent teeth </a:t>
            </a:r>
            <a:r>
              <a:rPr lang="mr-IN" sz="2400" b="1" dirty="0">
                <a:effectLst/>
                <a:latin typeface="Arial" charset="0"/>
                <a:ea typeface="ＭＳ 明朝" charset="-128"/>
                <a:cs typeface="Times New Roman" charset="0"/>
              </a:rPr>
              <a:t>–</a:t>
            </a:r>
            <a:r>
              <a:rPr lang="en-CA" sz="2400" b="1">
                <a:effectLst/>
                <a:latin typeface="Arial" charset="0"/>
                <a:ea typeface="ＭＳ 明朝" charset="-128"/>
                <a:cs typeface="Times New Roman" charset="0"/>
              </a:rPr>
              <a:t> </a:t>
            </a:r>
            <a:r>
              <a:rPr lang="en-CA" sz="2400">
                <a:effectLst/>
                <a:latin typeface="Arial" charset="0"/>
                <a:ea typeface="ＭＳ 明朝" charset="-128"/>
                <a:cs typeface="Times New Roman" charset="0"/>
              </a:rPr>
              <a:t>adult teeth</a:t>
            </a:r>
          </a:p>
          <a:p>
            <a:pPr>
              <a:spcAft>
                <a:spcPts val="0"/>
              </a:spcAft>
            </a:pPr>
            <a:endParaRPr lang="en-US" sz="2400" b="1">
              <a:effectLst/>
              <a:latin typeface="Arial" charset="0"/>
              <a:ea typeface="ＭＳ 明朝" charset="-128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effectLst/>
                <a:latin typeface="Arial" charset="0"/>
                <a:ea typeface="ＭＳ 明朝" charset="-128"/>
                <a:cs typeface="Times New Roman" charset="0"/>
              </a:rPr>
              <a:t>Deciduous teeth </a:t>
            </a:r>
            <a:r>
              <a:rPr lang="en-US" sz="2400" b="0" dirty="0">
                <a:effectLst/>
                <a:latin typeface="Arial" charset="0"/>
                <a:ea typeface="ＭＳ 明朝" charset="-128"/>
                <a:cs typeface="Times New Roman" charset="0"/>
              </a:rPr>
              <a:t>- primary or baby teeth</a:t>
            </a:r>
          </a:p>
          <a:p>
            <a:pPr>
              <a:spcAft>
                <a:spcPts val="0"/>
              </a:spcAft>
            </a:pPr>
            <a:endParaRPr lang="en-US" sz="2400" b="1" dirty="0">
              <a:effectLst/>
              <a:latin typeface="Arial Bold" charset="0"/>
              <a:ea typeface="ＭＳ 明朝" charset="-128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effectLst/>
                <a:latin typeface="Arial" charset="0"/>
                <a:ea typeface="ＭＳ 明朝" charset="-128"/>
                <a:cs typeface="Times New Roman" charset="0"/>
              </a:rPr>
              <a:t>Dentition</a:t>
            </a:r>
            <a:r>
              <a:rPr lang="en-US" sz="2400" dirty="0">
                <a:effectLst/>
                <a:latin typeface="Arial" charset="0"/>
                <a:ea typeface="ＭＳ 明朝" charset="-128"/>
                <a:cs typeface="Times New Roman" charset="0"/>
              </a:rPr>
              <a:t> - natural teeth in position in the dental arches</a:t>
            </a:r>
            <a:endParaRPr lang="en-US" sz="2400" dirty="0">
              <a:effectLst/>
              <a:latin typeface="Arial Bold" charset="0"/>
              <a:ea typeface="ＭＳ 明朝" charset="-128"/>
              <a:cs typeface="Times New Roman" charset="0"/>
            </a:endParaRPr>
          </a:p>
          <a:p>
            <a:pPr>
              <a:spcAft>
                <a:spcPts val="0"/>
              </a:spcAft>
            </a:pPr>
            <a:endParaRPr lang="en-US" sz="2400" b="1" dirty="0">
              <a:effectLst/>
              <a:latin typeface="Arial Bold" charset="0"/>
              <a:ea typeface="ＭＳ 明朝" charset="-128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effectLst/>
                <a:latin typeface="Arial" charset="0"/>
                <a:ea typeface="ＭＳ 明朝" charset="-128"/>
                <a:cs typeface="Times New Roman" charset="0"/>
              </a:rPr>
              <a:t>Mandibular</a:t>
            </a:r>
            <a:r>
              <a:rPr lang="en-US" sz="2400" b="0" dirty="0">
                <a:effectLst/>
                <a:latin typeface="Arial" charset="0"/>
                <a:ea typeface="ＭＳ 明朝" charset="-128"/>
                <a:cs typeface="Times New Roman" charset="0"/>
              </a:rPr>
              <a:t> - pertaining to the lower jaw</a:t>
            </a:r>
          </a:p>
          <a:p>
            <a:pPr>
              <a:spcAft>
                <a:spcPts val="0"/>
              </a:spcAft>
            </a:pPr>
            <a:endParaRPr lang="en-US" sz="2400" b="1" dirty="0">
              <a:effectLst/>
              <a:latin typeface="Arial Bold" charset="0"/>
              <a:ea typeface="ＭＳ 明朝" charset="-128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effectLst/>
                <a:latin typeface="Arial" charset="0"/>
                <a:ea typeface="ＭＳ 明朝" charset="-128"/>
                <a:cs typeface="Times New Roman" charset="0"/>
              </a:rPr>
              <a:t>Maxillary</a:t>
            </a:r>
            <a:r>
              <a:rPr lang="en-US" sz="2400" b="0" dirty="0">
                <a:effectLst/>
                <a:latin typeface="Arial" charset="0"/>
                <a:ea typeface="ＭＳ 明朝" charset="-128"/>
                <a:cs typeface="Times New Roman" charset="0"/>
              </a:rPr>
              <a:t> - pertaining to the upper arch</a:t>
            </a:r>
          </a:p>
          <a:p>
            <a:pPr>
              <a:spcAft>
                <a:spcPts val="0"/>
              </a:spcAft>
            </a:pPr>
            <a:endParaRPr lang="en-US" sz="2400" b="1" dirty="0">
              <a:effectLst/>
              <a:latin typeface="Arial Bold" charset="0"/>
              <a:ea typeface="ＭＳ 明朝" charset="-128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effectLst/>
                <a:latin typeface="Arial" charset="0"/>
                <a:ea typeface="ＭＳ 明朝" charset="-128"/>
                <a:cs typeface="Times New Roman" charset="0"/>
              </a:rPr>
              <a:t>Quadrant</a:t>
            </a:r>
            <a:r>
              <a:rPr lang="en-US" sz="2400" b="0" dirty="0">
                <a:effectLst/>
                <a:latin typeface="Arial" charset="0"/>
                <a:ea typeface="ＭＳ 明朝" charset="-128"/>
                <a:cs typeface="Times New Roman" charset="0"/>
              </a:rPr>
              <a:t> - one-fourth of the mouth: half of the maxilla or mandible (upper or lower, right or left)</a:t>
            </a:r>
            <a:endParaRPr lang="en-US" sz="2400" b="1" dirty="0">
              <a:effectLst/>
              <a:latin typeface="Arial Bold" charset="0"/>
              <a:ea typeface="ＭＳ 明朝" charset="-128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493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3667127" y="0"/>
            <a:ext cx="5024755" cy="1142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b="0" dirty="0">
                <a:effectLst/>
                <a:latin typeface="Arial" charset="0"/>
                <a:ea typeface="ＭＳ 明朝" charset="-128"/>
                <a:cs typeface="Times New Roman" charset="0"/>
              </a:rPr>
              <a:t> </a:t>
            </a:r>
            <a:endParaRPr lang="en-US" sz="2000" b="1" dirty="0">
              <a:effectLst/>
              <a:latin typeface="Arial Bold" charset="0"/>
              <a:ea typeface="ＭＳ 明朝" charset="-128"/>
              <a:cs typeface="Times New Roman" charset="0"/>
            </a:endParaRPr>
          </a:p>
          <a:p>
            <a:pPr marL="342900" lvl="0" indent="-342900">
              <a:spcAft>
                <a:spcPts val="0"/>
              </a:spcAft>
              <a:buFont typeface="Symbol" charset="2"/>
              <a:buChar char=""/>
            </a:pPr>
            <a:r>
              <a:rPr lang="en-US" sz="2000" b="0" dirty="0">
                <a:effectLst/>
                <a:latin typeface="Arial" charset="0"/>
                <a:ea typeface="ＭＳ 明朝" charset="-128"/>
                <a:cs typeface="Times New Roman" charset="0"/>
              </a:rPr>
              <a:t>The first number identifies the </a:t>
            </a:r>
            <a:r>
              <a:rPr lang="en-US" sz="2000" b="0" i="1" dirty="0">
                <a:effectLst/>
                <a:latin typeface="Arial" charset="0"/>
                <a:ea typeface="ＭＳ 明朝" charset="-128"/>
                <a:cs typeface="Times New Roman" charset="0"/>
              </a:rPr>
              <a:t>quadrant</a:t>
            </a:r>
            <a:endParaRPr lang="en-US" sz="2000" b="1" dirty="0">
              <a:effectLst/>
              <a:latin typeface="Arial Bold" charset="0"/>
              <a:ea typeface="ＭＳ 明朝" charset="-128"/>
              <a:cs typeface="Times New Roman" charset="0"/>
            </a:endParaRPr>
          </a:p>
          <a:p>
            <a:pPr marL="342900" lvl="0" indent="-342900">
              <a:spcAft>
                <a:spcPts val="0"/>
              </a:spcAft>
              <a:buFont typeface="Symbol" charset="2"/>
              <a:buChar char=""/>
            </a:pPr>
            <a:r>
              <a:rPr lang="en-US" sz="2000" b="0" dirty="0">
                <a:effectLst/>
                <a:latin typeface="Arial" charset="0"/>
                <a:ea typeface="ＭＳ 明朝" charset="-128"/>
                <a:cs typeface="Times New Roman" charset="0"/>
              </a:rPr>
              <a:t>The second number identifies the </a:t>
            </a:r>
            <a:r>
              <a:rPr lang="en-US" sz="2000" b="0" i="1" dirty="0">
                <a:effectLst/>
                <a:latin typeface="Arial" charset="0"/>
                <a:ea typeface="ＭＳ 明朝" charset="-128"/>
                <a:cs typeface="Times New Roman" charset="0"/>
              </a:rPr>
              <a:t>tooth</a:t>
            </a:r>
            <a:endParaRPr lang="en-US" sz="2000" b="1" dirty="0">
              <a:effectLst/>
              <a:latin typeface="Arial Bold" charset="0"/>
              <a:ea typeface="ＭＳ 明朝" charset="-128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en-US" sz="2000" b="0" dirty="0">
                <a:effectLst/>
                <a:latin typeface="Arial Bold" charset="0"/>
                <a:ea typeface="ＭＳ 明朝" charset="-128"/>
                <a:cs typeface="Times New Roman" charset="0"/>
              </a:rPr>
              <a:t> </a:t>
            </a:r>
            <a:endParaRPr lang="en-US" sz="2000" b="1" dirty="0">
              <a:effectLst/>
              <a:latin typeface="Arial Bold" charset="0"/>
              <a:ea typeface="ＭＳ 明朝" charset="-128"/>
              <a:cs typeface="Times New Roman" charset="0"/>
            </a:endParaRPr>
          </a:p>
        </p:txBody>
      </p:sp>
      <p:pic>
        <p:nvPicPr>
          <p:cNvPr id="3" name="Picture 2" descr="A chart of teeth numbers and teeth numbers&#10;&#10;Description automatically generated with medium confidence">
            <a:extLst>
              <a:ext uri="{FF2B5EF4-FFF2-40B4-BE49-F238E27FC236}">
                <a16:creationId xmlns:a16="http://schemas.microsoft.com/office/drawing/2014/main" id="{B842C5E3-5743-AA2F-5385-D950B2566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086" y="1283800"/>
            <a:ext cx="4102418" cy="5057775"/>
          </a:xfrm>
          <a:prstGeom prst="rect">
            <a:avLst/>
          </a:prstGeom>
        </p:spPr>
      </p:pic>
      <p:pic>
        <p:nvPicPr>
          <p:cNvPr id="7" name="Picture 6" descr="A close-up of a model of teeth&#10;&#10;Description automatically generated">
            <a:extLst>
              <a:ext uri="{FF2B5EF4-FFF2-40B4-BE49-F238E27FC236}">
                <a16:creationId xmlns:a16="http://schemas.microsoft.com/office/drawing/2014/main" id="{CA5A6F48-82A3-F0E0-F713-A478DB45B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5819" y="2374540"/>
            <a:ext cx="3841496" cy="287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93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590" y="638472"/>
            <a:ext cx="457849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CA" sz="7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QUIZ TIME!</a:t>
            </a:r>
            <a:endParaRPr lang="en-CA" sz="7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727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95</Words>
  <Application>Microsoft Office PowerPoint</Application>
  <PresentationFormat>Widescreen</PresentationFormat>
  <Paragraphs>22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Arial Bold</vt:lpstr>
      <vt:lpstr>Calibri</vt:lpstr>
      <vt:lpstr>Calibri Light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 Truant</dc:creator>
  <cp:lastModifiedBy>Kathryn Truant</cp:lastModifiedBy>
  <cp:revision>14</cp:revision>
  <dcterms:created xsi:type="dcterms:W3CDTF">2017-02-21T02:28:36Z</dcterms:created>
  <dcterms:modified xsi:type="dcterms:W3CDTF">2024-06-06T04:56:08Z</dcterms:modified>
</cp:coreProperties>
</file>